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88" r:id="rId16"/>
    <p:sldId id="287" r:id="rId17"/>
    <p:sldId id="289" r:id="rId18"/>
    <p:sldId id="278" r:id="rId19"/>
    <p:sldId id="284" r:id="rId20"/>
    <p:sldId id="290" r:id="rId21"/>
    <p:sldId id="258" r:id="rId22"/>
    <p:sldId id="279" r:id="rId23"/>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54" dt="2018-12-02T01:39:50.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65489" autoAdjust="0"/>
  </p:normalViewPr>
  <p:slideViewPr>
    <p:cSldViewPr snapToGrid="0" snapToObjects="1">
      <p:cViewPr varScale="1">
        <p:scale>
          <a:sx n="123" d="100"/>
          <a:sy n="123" d="100"/>
        </p:scale>
        <p:origin x="2390" y="24"/>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pc:chgData name="Ugur Uysal" userId="d57be18797cc43e3" providerId="LiveId" clId="{A25FC2B1-CA1A-46CD-AC74-D5538A0153BA}" dt="2018-12-02T01:41:21.243" v="743" actId="108"/>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del">
        <pc:chgData name="Ugur Uysal" userId="d57be18797cc43e3" providerId="LiveId" clId="{A25FC2B1-CA1A-46CD-AC74-D5538A0153BA}" dt="2018-12-02T00:16:05.059" v="467" actId="2696"/>
        <pc:sldMkLst>
          <pc:docMk/>
          <pc:sldMk cId="3233850811" sldId="276"/>
        </pc:sldMkLst>
        <pc:spChg chg="mod">
          <ac:chgData name="Ugur Uysal" userId="d57be18797cc43e3" providerId="LiveId" clId="{A25FC2B1-CA1A-46CD-AC74-D5538A0153BA}" dt="2018-12-02T00:14:56.091" v="451" actId="20577"/>
          <ac:spMkLst>
            <pc:docMk/>
            <pc:sldMk cId="3233850811" sldId="276"/>
            <ac:spMk id="2" creationId="{00000000-0000-0000-0000-000000000000}"/>
          </ac:spMkLst>
        </pc:spChg>
        <pc:spChg chg="mod">
          <ac:chgData name="Ugur Uysal" userId="d57be18797cc43e3" providerId="LiveId" clId="{A25FC2B1-CA1A-46CD-AC74-D5538A0153BA}" dt="2018-12-02T00:06:51.479" v="280" actId="20577"/>
          <ac:spMkLst>
            <pc:docMk/>
            <pc:sldMk cId="3233850811" sldId="276"/>
            <ac:spMk id="7" creationId="{BFAF4D15-542C-4445-9549-5B7E20550787}"/>
          </ac:spMkLst>
        </pc:spChg>
      </pc:sldChg>
      <pc:sldChg chg="modSp modNotesTx">
        <pc:chgData name="Ugur Uysal" userId="d57be18797cc43e3" providerId="LiveId" clId="{A25FC2B1-CA1A-46CD-AC74-D5538A0153BA}" dt="2018-12-02T01:41:21.243" v="743" actId="108"/>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2T01:41:21.243" v="743" actId="108"/>
          <ac:spMkLst>
            <pc:docMk/>
            <pc:sldMk cId="3376611812" sldId="278"/>
            <ac:spMk id="7" creationId="{BFAF4D15-542C-4445-9549-5B7E20550787}"/>
          </ac:spMkLst>
        </pc:spChg>
      </pc:sldChg>
      <pc:sldChg chg="modSp add modNotesTx">
        <pc:chgData name="Ugur Uysal" userId="d57be18797cc43e3" providerId="LiveId" clId="{A25FC2B1-CA1A-46CD-AC74-D5538A0153BA}" dt="2018-12-01T23:56:25.404" v="123" actId="20577"/>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1T23:35:35.361" v="91" actId="20577"/>
          <ac:spMkLst>
            <pc:docMk/>
            <pc:sldMk cId="302384024" sldId="283"/>
            <ac:spMk id="7" creationId="{BFAF4D15-542C-4445-9549-5B7E20550787}"/>
          </ac:spMkLst>
        </pc:spChg>
      </pc:sldChg>
      <pc:sldChg chg="add del">
        <pc:chgData name="Ugur Uysal" userId="d57be18797cc43e3" providerId="LiveId" clId="{A25FC2B1-CA1A-46CD-AC74-D5538A0153BA}" dt="2018-12-01T23:31:28.512" v="77" actId="2696"/>
        <pc:sldMkLst>
          <pc:docMk/>
          <pc:sldMk cId="3663783161" sldId="283"/>
        </pc:sldMkLst>
      </pc:sldChg>
      <pc:sldChg chg="modSp add">
        <pc:chgData name="Ugur Uysal" userId="d57be18797cc43e3" providerId="LiveId" clId="{A25FC2B1-CA1A-46CD-AC74-D5538A0153BA}" dt="2018-12-01T23:37:47.820" v="122" actId="790"/>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ldChg>
      <pc:sldChg chg="modSp add del">
        <pc:chgData name="Ugur Uysal" userId="d57be18797cc43e3" providerId="LiveId" clId="{A25FC2B1-CA1A-46CD-AC74-D5538A0153BA}" dt="2018-12-01T23:36:38.172" v="107" actId="2696"/>
        <pc:sldMkLst>
          <pc:docMk/>
          <pc:sldMk cId="3473981068" sldId="284"/>
        </pc:sldMkLst>
        <pc:spChg chg="mod">
          <ac:chgData name="Ugur Uysal" userId="d57be18797cc43e3" providerId="LiveId" clId="{A25FC2B1-CA1A-46CD-AC74-D5538A0153BA}" dt="2018-12-01T23:35:57.894" v="106" actId="20577"/>
          <ac:spMkLst>
            <pc:docMk/>
            <pc:sldMk cId="3473981068" sldId="284"/>
            <ac:spMk id="2" creationId="{00000000-0000-0000-0000-000000000000}"/>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add del">
        <pc:chgData name="Ugur Uysal" userId="d57be18797cc43e3" providerId="LiveId" clId="{A25FC2B1-CA1A-46CD-AC74-D5538A0153BA}" dt="2018-12-02T00:07:02.289" v="282" actId="2696"/>
        <pc:sldMkLst>
          <pc:docMk/>
          <pc:sldMk cId="3584059723" sldId="285"/>
        </pc:sldMkLst>
      </pc:sldChg>
      <pc:sldChg chg="add del">
        <pc:chgData name="Ugur Uysal" userId="d57be18797cc43e3" providerId="LiveId" clId="{A25FC2B1-CA1A-46CD-AC74-D5538A0153BA}" dt="2018-12-02T00:18:27.427" v="543" actId="2696"/>
        <pc:sldMkLst>
          <pc:docMk/>
          <pc:sldMk cId="195865582" sldId="286"/>
        </pc:sldMkLst>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add del">
        <pc:chgData name="Ugur Uysal" userId="d57be18797cc43e3" providerId="LiveId" clId="{A25FC2B1-CA1A-46CD-AC74-D5538A0153BA}" dt="2018-12-02T00:07:01.217" v="281" actId="2696"/>
        <pc:sldMkLst>
          <pc:docMk/>
          <pc:sldMk cId="3604573324" sldId="286"/>
        </pc:sldMkLst>
      </pc:sldChg>
    </pc:docChg>
  </pc:docChgLst>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12/2/2018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12/2/2018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3526347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2717207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3029807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If we had 1-2 more semesters we would continue our experiments to answer Hypothesis 3: The use of autonomous systems could extend the range of military operations. We would focus on new military capabilities like operations in denied areas (extremely hostile operational environments) with autonomous systems. With additional experiments with a focus on the cognitive workload, we would try to find out to which extend human users could supervise various amount amounts of autonomous systems in various complex scenarios. Furthermore, we would try to improve the effectiveness of the drone-swarms by implementing AI techniques like Reinforcement Learning and Machine Learning techniques for precise classification of hostile vehicles.</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20</a:t>
            </a:fld>
            <a:endParaRPr lang="en-US"/>
          </a:p>
        </p:txBody>
      </p:sp>
    </p:spTree>
    <p:extLst>
      <p:ext uri="{BB962C8B-B14F-4D97-AF65-F5344CB8AC3E}">
        <p14:creationId xmlns:p14="http://schemas.microsoft.com/office/powerpoint/2010/main" val="41234164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21</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22</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22.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There is no sufficient evidence for a difference in reliability. Using correlated (or paired) T-test to compare the dependent variables.</a:t>
            </a:r>
          </a:p>
          <a:p>
            <a:pPr marL="457200" indent="-457200">
              <a:buFont typeface="+mj-lt"/>
              <a:buAutoNum type="arabicPeriod"/>
              <a:defRPr/>
            </a:pPr>
            <a:r>
              <a:rPr lang="en-US" dirty="0"/>
              <a:t>Six of the seven dependent variables test showed no significant difference.</a:t>
            </a:r>
          </a:p>
          <a:p>
            <a:pPr marL="457200" indent="-457200">
              <a:buFont typeface="+mj-lt"/>
              <a:buAutoNum type="arabicPeriod"/>
              <a:defRPr/>
            </a:pPr>
            <a:r>
              <a:rPr lang="en-US" dirty="0"/>
              <a:t>One variable showed significant difference cognitive load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08873"/>
            <a:ext cx="6665038" cy="1071563"/>
          </a:xfrm>
        </p:spPr>
        <p:txBody>
          <a:bodyPr anchor="t">
            <a:noAutofit/>
          </a:bodyPr>
          <a:lstStyle/>
          <a:p>
            <a:r>
              <a:rPr lang="de-DE" sz="3200" b="1" dirty="0"/>
              <a:t>Experimental Study Results</a:t>
            </a:r>
            <a:br>
              <a:rPr lang="de-DE" sz="3200" b="1" dirty="0"/>
            </a:br>
            <a:r>
              <a:rPr lang="de-DE" sz="3200" b="1" dirty="0"/>
              <a:t>Hypothesis 1: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One T-Test results for Left: elapsed Time since command received (no significant difference) and Right: Operator perception of cognitive workload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383677"/>
            <a:ext cx="8299514" cy="2376146"/>
          </a:xfrm>
          <a:prstGeom prst="rect">
            <a:avLst/>
          </a:prstGeom>
        </p:spPr>
      </p:pic>
    </p:spTree>
    <p:extLst>
      <p:ext uri="{BB962C8B-B14F-4D97-AF65-F5344CB8AC3E}">
        <p14:creationId xmlns:p14="http://schemas.microsoft.com/office/powerpoint/2010/main" val="496915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Results</a:t>
            </a:r>
            <a:br>
              <a:rPr lang="de-DE" sz="3200" b="1" dirty="0"/>
            </a:br>
            <a:r>
              <a:rPr lang="de-DE" sz="3200" b="1" dirty="0"/>
              <a:t>Hypothesis 2</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Missions conducted with less human personnel supervising autonomous systems are no different than conducted by human control systems.  Using correlated (or paired) T-test to compare the dependent variables.</a:t>
            </a:r>
          </a:p>
          <a:p>
            <a:pPr marL="457200" indent="-457200">
              <a:buFont typeface="+mj-lt"/>
              <a:buAutoNum type="arabicPeriod"/>
              <a:defRPr/>
            </a:pPr>
            <a:r>
              <a:rPr lang="en-US" dirty="0"/>
              <a:t>Five of the seven dependent variables test showed no significant difference.</a:t>
            </a:r>
          </a:p>
          <a:p>
            <a:pPr marL="457200" indent="-457200">
              <a:buFont typeface="+mj-lt"/>
              <a:buAutoNum type="arabicPeriod"/>
              <a:defRPr/>
            </a:pPr>
            <a:r>
              <a:rPr lang="en-US" dirty="0"/>
              <a:t>Two variables showed significant difference Cognitive Load and Elapse Time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640041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2" name="Title 1"/>
          <p:cNvSpPr>
            <a:spLocks noGrp="1"/>
          </p:cNvSpPr>
          <p:nvPr>
            <p:ph type="title" idx="4294967295"/>
          </p:nvPr>
        </p:nvSpPr>
        <p:spPr>
          <a:xfrm>
            <a:off x="301450" y="208873"/>
            <a:ext cx="6665038" cy="1071563"/>
          </a:xfrm>
        </p:spPr>
        <p:txBody>
          <a:bodyPr anchor="t">
            <a:noAutofit/>
          </a:bodyPr>
          <a:lstStyle/>
          <a:p>
            <a:r>
              <a:rPr lang="de-DE" sz="3200" b="1" dirty="0"/>
              <a:t>Experimental Study Results</a:t>
            </a:r>
            <a:br>
              <a:rPr lang="de-DE" sz="3200" b="1" dirty="0"/>
            </a:br>
            <a:r>
              <a:rPr lang="de-DE" sz="3200" b="1" dirty="0"/>
              <a:t>Hypothesis 2: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Two T-Test results for Left: elapsed Time since command received and Right: Operator perception of cognitive workload (both variables with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498212"/>
            <a:ext cx="8299514" cy="2147075"/>
          </a:xfrm>
          <a:prstGeom prst="rect">
            <a:avLst/>
          </a:prstGeom>
        </p:spPr>
      </p:pic>
    </p:spTree>
    <p:extLst>
      <p:ext uri="{BB962C8B-B14F-4D97-AF65-F5344CB8AC3E}">
        <p14:creationId xmlns:p14="http://schemas.microsoft.com/office/powerpoint/2010/main" val="14073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28637"/>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spcBef>
                <a:spcPts val="600"/>
              </a:spcBef>
            </a:pPr>
            <a:r>
              <a:rPr lang="en-US" sz="2400" dirty="0"/>
              <a:t>Experiments to answer Hypothesis 3 with focus on new military capabilities like </a:t>
            </a:r>
            <a:r>
              <a:rPr lang="en-US" sz="2200" b="1" dirty="0">
                <a:solidFill>
                  <a:srgbClr val="FFCA29"/>
                </a:solidFill>
                <a:latin typeface="Helvetica" charset="0"/>
                <a:cs typeface="Helvetica" charset="0"/>
              </a:rPr>
              <a:t>operations in denied areas with autonomous systems</a:t>
            </a:r>
            <a:r>
              <a:rPr lang="en-US" sz="2400" dirty="0"/>
              <a:t>.</a:t>
            </a:r>
          </a:p>
          <a:p>
            <a:pPr marL="342900" indent="-342900">
              <a:spcBef>
                <a:spcPts val="600"/>
              </a:spcBef>
            </a:pPr>
            <a:endParaRPr lang="en-US" sz="800" dirty="0"/>
          </a:p>
          <a:p>
            <a:pPr marL="342900" indent="-342900">
              <a:spcBef>
                <a:spcPts val="600"/>
              </a:spcBef>
            </a:pPr>
            <a:r>
              <a:rPr lang="en-US" sz="2400" dirty="0"/>
              <a:t>Experiments on the </a:t>
            </a:r>
            <a:r>
              <a:rPr lang="en-US" sz="2200" b="1" dirty="0">
                <a:solidFill>
                  <a:srgbClr val="FFCA29"/>
                </a:solidFill>
                <a:latin typeface="Helvetica" charset="0"/>
                <a:cs typeface="Helvetica" charset="0"/>
              </a:rPr>
              <a:t>cognitive workload </a:t>
            </a:r>
            <a:r>
              <a:rPr lang="en-US" sz="2400" dirty="0"/>
              <a:t>human drone supervisors in various complex scenarios.</a:t>
            </a:r>
          </a:p>
          <a:p>
            <a:pPr marL="342900" indent="-342900">
              <a:spcBef>
                <a:spcPts val="600"/>
              </a:spcBef>
            </a:pPr>
            <a:endParaRPr lang="en-US" sz="800" dirty="0"/>
          </a:p>
          <a:p>
            <a:pPr marL="342900" indent="-342900">
              <a:spcBef>
                <a:spcPts val="600"/>
              </a:spcBef>
            </a:pPr>
            <a:r>
              <a:rPr lang="en-US" sz="2400" dirty="0"/>
              <a:t>Improving Drone-swarm effectiveness through </a:t>
            </a:r>
            <a:r>
              <a:rPr lang="en-US" sz="2200" b="1" dirty="0">
                <a:solidFill>
                  <a:srgbClr val="FFCA29"/>
                </a:solidFill>
                <a:latin typeface="Helvetica" charset="0"/>
                <a:cs typeface="Helvetica" charset="0"/>
              </a:rPr>
              <a:t>Reinforcement Learning</a:t>
            </a:r>
            <a:r>
              <a:rPr lang="en-US" sz="2400" dirty="0"/>
              <a:t>.</a:t>
            </a:r>
            <a:r>
              <a:rPr lang="en-US" sz="2200" b="1" dirty="0">
                <a:solidFill>
                  <a:srgbClr val="FFCA29"/>
                </a:solidFill>
                <a:latin typeface="Helvetica" charset="0"/>
                <a:cs typeface="Helvetica" charset="0"/>
              </a:rPr>
              <a:t> </a:t>
            </a:r>
          </a:p>
          <a:p>
            <a:pPr marL="342900" indent="-342900">
              <a:spcBef>
                <a:spcPts val="600"/>
              </a:spcBef>
            </a:pPr>
            <a:endParaRPr lang="en-US" sz="800" b="1" dirty="0">
              <a:solidFill>
                <a:srgbClr val="FFCA29"/>
              </a:solidFill>
              <a:latin typeface="Helvetica" charset="0"/>
              <a:cs typeface="Helvetica" charset="0"/>
            </a:endParaRPr>
          </a:p>
          <a:p>
            <a:pPr marL="342900" indent="-342900">
              <a:spcBef>
                <a:spcPts val="600"/>
              </a:spcBef>
            </a:pPr>
            <a:r>
              <a:rPr lang="en-US" sz="2400" dirty="0"/>
              <a:t>Classification of hostile vehicles: Implementing </a:t>
            </a:r>
            <a:r>
              <a:rPr lang="en-US" sz="2200" b="1" dirty="0">
                <a:solidFill>
                  <a:srgbClr val="FFCA29"/>
                </a:solidFill>
                <a:latin typeface="Helvetica" charset="0"/>
                <a:cs typeface="Helvetica" charset="0"/>
              </a:rPr>
              <a:t>Machine Learning </a:t>
            </a:r>
            <a:r>
              <a:rPr lang="en-US" sz="2400" dirty="0"/>
              <a:t>techniques.</a:t>
            </a:r>
          </a:p>
          <a:p>
            <a:pPr marL="342900" indent="-342900">
              <a:spcBef>
                <a:spcPts val="600"/>
              </a:spcBef>
            </a:pPr>
            <a:endParaRPr lang="en-US" sz="2400" dirty="0"/>
          </a:p>
          <a:p>
            <a:pPr marL="342900" indent="-342900">
              <a:spcBef>
                <a:spcPts val="600"/>
              </a:spcBef>
            </a:pPr>
            <a:endParaRPr lang="en-US" sz="2400" dirty="0"/>
          </a:p>
          <a:p>
            <a:pPr marL="342900" indent="-342900">
              <a:spcBef>
                <a:spcPts val="600"/>
              </a:spcBef>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19</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802433"/>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qualitative research showed:</a:t>
            </a:r>
          </a:p>
          <a:p>
            <a:pPr>
              <a:lnSpc>
                <a:spcPct val="100000"/>
              </a:lnSpc>
              <a:spcBef>
                <a:spcPts val="0"/>
              </a:spcBef>
              <a:defRPr/>
            </a:pPr>
            <a:r>
              <a:rPr lang="en-US" sz="2200" b="1" dirty="0">
                <a:latin typeface="Helvetica Neue"/>
                <a:cs typeface="Helvetica" charset="0"/>
              </a:rPr>
              <a:t>Advantages of supervised autonomous teaming in increase lethality, cost reduction and improvement in safety.</a:t>
            </a:r>
          </a:p>
          <a:p>
            <a:pPr>
              <a:lnSpc>
                <a:spcPct val="100000"/>
              </a:lnSpc>
              <a:spcBef>
                <a:spcPts val="0"/>
              </a:spcBef>
              <a:defRPr/>
            </a:pPr>
            <a:r>
              <a:rPr lang="en-US" sz="2200" b="1" dirty="0">
                <a:latin typeface="Helvetica Neue"/>
                <a:cs typeface="Helvetica" charset="0"/>
              </a:rPr>
              <a:t>New research is being conducted in AI, cognitive load, and synchronization of human and autonomous teams.</a:t>
            </a:r>
          </a:p>
          <a:p>
            <a:pPr>
              <a:lnSpc>
                <a:spcPct val="100000"/>
              </a:lnSpc>
              <a:spcBef>
                <a:spcPts val="0"/>
              </a:spcBef>
              <a:defRPr/>
            </a:pPr>
            <a:r>
              <a:rPr lang="en-US" sz="2200" b="1" dirty="0">
                <a:latin typeface="Helvetica Neue"/>
                <a:cs typeface="Helvetica" charset="0"/>
              </a:rPr>
              <a:t>Levels of automation and decision making under human authority satisfy applicable laws and ethical implications. </a:t>
            </a:r>
          </a:p>
          <a:p>
            <a:pPr marL="0" indent="0">
              <a:lnSpc>
                <a:spcPct val="100000"/>
              </a:lnSpc>
              <a:spcBef>
                <a:spcPts val="0"/>
              </a:spcBef>
              <a:buNone/>
              <a:defRPr/>
            </a:pPr>
            <a:endParaRPr lang="en-US" sz="2200" b="1" dirty="0">
              <a:solidFill>
                <a:srgbClr val="FFCA29"/>
              </a:solidFill>
              <a:latin typeface="Helvetica" charset="0"/>
              <a:cs typeface="Helvetica" charset="0"/>
            </a:endParaRP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spcBef>
                <a:spcPts val="600"/>
              </a:spcBef>
              <a:buNone/>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802433"/>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quantitative research showed:                                                                                                                          </a:t>
            </a:r>
            <a:endParaRPr lang="en-US" sz="1200" b="1" dirty="0">
              <a:solidFill>
                <a:srgbClr val="FFCA29"/>
              </a:solidFill>
              <a:latin typeface="Helvetica" charset="0"/>
              <a:cs typeface="Helvetica" charset="0"/>
            </a:endParaRPr>
          </a:p>
          <a:p>
            <a:pPr>
              <a:spcBef>
                <a:spcPts val="600"/>
              </a:spcBef>
            </a:pPr>
            <a:r>
              <a:rPr lang="en-US" sz="2000" b="1" dirty="0">
                <a:latin typeface="Helvetica Neue"/>
                <a:cs typeface="Helvetica" charset="0"/>
              </a:rPr>
              <a:t>Hypothesis 1 and 2 could not be rejected due to most of the independent variables do not showed a significant difference.</a:t>
            </a:r>
          </a:p>
          <a:p>
            <a:pPr>
              <a:spcBef>
                <a:spcPts val="600"/>
              </a:spcBef>
            </a:pPr>
            <a:r>
              <a:rPr lang="en-US" sz="2000" b="1" dirty="0">
                <a:latin typeface="Helvetica Neue"/>
                <a:cs typeface="Helvetica" charset="0"/>
              </a:rPr>
              <a:t>For the ran experiments can be inferred base on the results that supervised autonomous entity are as reliable as human control entity (hypothesis 1)</a:t>
            </a:r>
          </a:p>
          <a:p>
            <a:pPr>
              <a:spcBef>
                <a:spcPts val="600"/>
              </a:spcBef>
            </a:pPr>
            <a:r>
              <a:rPr lang="en-US" sz="2000" b="1" dirty="0">
                <a:latin typeface="Helvetica Neue"/>
                <a:cs typeface="Helvetica" charset="0"/>
              </a:rPr>
              <a:t>For the ran experiments can be inferred base on the results that supervised autonomous entities can be operated with less </a:t>
            </a:r>
            <a:r>
              <a:rPr lang="en-US" sz="2000" b="1">
                <a:latin typeface="Helvetica Neue"/>
                <a:cs typeface="Helvetica" charset="0"/>
              </a:rPr>
              <a:t>humans as </a:t>
            </a:r>
            <a:r>
              <a:rPr lang="en-US" sz="2000" b="1" dirty="0">
                <a:latin typeface="Helvetica Neue"/>
                <a:cs typeface="Helvetica" charset="0"/>
              </a:rPr>
              <a:t>human control entities (</a:t>
            </a:r>
            <a:r>
              <a:rPr lang="en-US" sz="2000" b="1">
                <a:latin typeface="Helvetica Neue"/>
                <a:cs typeface="Helvetica" charset="0"/>
              </a:rPr>
              <a:t>hypothesis 2)</a:t>
            </a:r>
            <a:endParaRPr lang="en-US" sz="2000" b="1" dirty="0">
              <a:latin typeface="Helvetica Neue"/>
              <a:cs typeface="Helvetica" charset="0"/>
            </a:endParaRPr>
          </a:p>
          <a:p>
            <a:pPr>
              <a:spcBef>
                <a:spcPts val="600"/>
              </a:spcBef>
            </a:pPr>
            <a:r>
              <a:rPr lang="en-US" sz="2000" b="1" dirty="0">
                <a:latin typeface="Helvetica Neue"/>
                <a:cs typeface="Helvetica" charset="0"/>
              </a:rPr>
              <a:t>Scenario construction and data results showed </a:t>
            </a:r>
            <a:r>
              <a:rPr lang="en-US" sz="2000" b="1" dirty="0" err="1">
                <a:latin typeface="Helvetica Neue"/>
                <a:cs typeface="Helvetica" charset="0"/>
              </a:rPr>
              <a:t>ArmA</a:t>
            </a:r>
            <a:r>
              <a:rPr lang="en-US" sz="2000" b="1" dirty="0">
                <a:latin typeface="Helvetica Neue"/>
                <a:cs typeface="Helvetica" charset="0"/>
              </a:rPr>
              <a:t> 3 as a viable modeling and simulation platform for our experiments.</a:t>
            </a:r>
          </a:p>
          <a:p>
            <a:pPr marL="0" indent="0">
              <a:spcBef>
                <a:spcPts val="600"/>
              </a:spcBef>
              <a:buNone/>
            </a:pPr>
            <a:endParaRPr lang="de-DE" sz="2000" dirty="0">
              <a:latin typeface="Times"/>
              <a:cs typeface="Times"/>
            </a:endParaRP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986341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marL="342900" lvl="1" indent="0">
              <a:lnSpc>
                <a:spcPct val="100000"/>
              </a:lnSpc>
              <a:spcBef>
                <a:spcPts val="0"/>
              </a:spcBef>
              <a:buNone/>
              <a:defRPr/>
            </a:pPr>
            <a:endParaRPr lang="en-US" sz="2200" dirty="0"/>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lethality</a:t>
            </a:r>
          </a:p>
          <a:p>
            <a:r>
              <a:rPr lang="en-US" sz="2200" dirty="0"/>
              <a:t>Survivor evacuation support</a:t>
            </a:r>
          </a:p>
          <a:p>
            <a:r>
              <a:rPr lang="en-US" sz="2200" dirty="0"/>
              <a:t>Reduction of personnel exposure to combat</a:t>
            </a:r>
          </a:p>
          <a:p>
            <a:r>
              <a:rPr lang="en-US" sz="2200" dirty="0"/>
              <a:t>Reduce cost</a:t>
            </a:r>
          </a:p>
          <a:p>
            <a:r>
              <a:rPr lang="en-US" sz="2200" dirty="0"/>
              <a:t>Improve safety</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Research being performed on the subjects of:</a:t>
            </a:r>
          </a:p>
          <a:p>
            <a:r>
              <a:rPr lang="en-US" sz="2200" dirty="0"/>
              <a:t>Dismounted infantry using robots</a:t>
            </a:r>
          </a:p>
          <a:p>
            <a:r>
              <a:rPr lang="en-US" sz="2200" dirty="0"/>
              <a:t>Intelligent analysis </a:t>
            </a:r>
          </a:p>
          <a:p>
            <a:r>
              <a:rPr lang="en-US" sz="2200" dirty="0"/>
              <a:t>The behavior and the synchronization between teams (managing the team)</a:t>
            </a:r>
          </a:p>
          <a:p>
            <a:r>
              <a:rPr lang="en-US" sz="2200" dirty="0"/>
              <a:t> Studies in human cognitive load</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2"/>
            <a:ext cx="8433544" cy="37835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r>
              <a:rPr lang="en-US" sz="2200" dirty="0"/>
              <a:t>The autonomous agent shall always remain subordinate to </a:t>
            </a:r>
            <a:r>
              <a:rPr lang="en-US" sz="2400" dirty="0">
                <a:latin typeface="Times New Roman" panose="02020603050405020304" pitchFamily="18" charset="0"/>
                <a:cs typeface="Times New Roman" panose="02020603050405020304" pitchFamily="18" charset="0"/>
              </a:rPr>
              <a:t>the </a:t>
            </a:r>
            <a:r>
              <a:rPr lang="en-US" sz="2200" dirty="0">
                <a:latin typeface="Helvetica Neue"/>
                <a:cs typeface="Times New Roman" panose="02020603050405020304" pitchFamily="18" charset="0"/>
              </a:rPr>
              <a:t>authority of a human supervisor</a:t>
            </a:r>
            <a:r>
              <a:rPr lang="en-US" sz="2200" dirty="0">
                <a:latin typeface="Helvetica Neue"/>
              </a:rPr>
              <a:t>.</a:t>
            </a:r>
            <a:r>
              <a:rPr lang="en-US" sz="2200" dirty="0"/>
              <a:t> </a:t>
            </a:r>
          </a:p>
          <a:p>
            <a:r>
              <a:rPr lang="en-US" sz="2200" dirty="0"/>
              <a:t>The autonomous  agent could only act autonomously in specified conditions.</a:t>
            </a:r>
          </a:p>
          <a:p>
            <a:r>
              <a:rPr lang="en-US" sz="2000" dirty="0"/>
              <a:t>The level of automation to be use most conform with the laws and rules of engagement.</a:t>
            </a:r>
          </a:p>
          <a:p>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64</TotalTime>
  <Words>2564</Words>
  <Application>Microsoft Office PowerPoint</Application>
  <PresentationFormat>On-screen Show (16:9)</PresentationFormat>
  <Paragraphs>230</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Experimental Study Results Hypothesis 1: Graph  </vt:lpstr>
      <vt:lpstr>Experimental Study Results Hypothesis 2  </vt:lpstr>
      <vt:lpstr>Experimental Study Results Hypothesis 2: Graph  </vt:lpstr>
      <vt:lpstr>Future Research</vt:lpstr>
      <vt:lpstr>Conclusion</vt:lpstr>
      <vt:lpstr>Conclusion</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knightwing</cp:lastModifiedBy>
  <cp:revision>30</cp:revision>
  <cp:lastPrinted>2017-11-07T21:20:52Z</cp:lastPrinted>
  <dcterms:created xsi:type="dcterms:W3CDTF">2016-09-13T13:48:42Z</dcterms:created>
  <dcterms:modified xsi:type="dcterms:W3CDTF">2018-12-03T03:08:32Z</dcterms:modified>
</cp:coreProperties>
</file>

<file path=docProps/thumbnail.jpeg>
</file>